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63" r:id="rId3"/>
    <p:sldId id="273" r:id="rId4"/>
    <p:sldId id="277" r:id="rId5"/>
    <p:sldId id="278" r:id="rId6"/>
    <p:sldId id="276" r:id="rId7"/>
    <p:sldId id="279" r:id="rId8"/>
    <p:sldId id="280" r:id="rId9"/>
    <p:sldId id="281" r:id="rId10"/>
    <p:sldId id="282" r:id="rId11"/>
    <p:sldId id="286" r:id="rId12"/>
    <p:sldId id="287" r:id="rId13"/>
    <p:sldId id="288" r:id="rId14"/>
    <p:sldId id="283" r:id="rId15"/>
    <p:sldId id="291" r:id="rId16"/>
    <p:sldId id="292" r:id="rId17"/>
    <p:sldId id="284" r:id="rId18"/>
    <p:sldId id="285" r:id="rId19"/>
    <p:sldId id="258" r:id="rId20"/>
    <p:sldId id="289" r:id="rId21"/>
    <p:sldId id="293" r:id="rId22"/>
    <p:sldId id="290" r:id="rId23"/>
    <p:sldId id="294" r:id="rId24"/>
    <p:sldId id="295" r:id="rId25"/>
    <p:sldId id="262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EEB03C-910D-4BCD-9A91-0BF769B8731E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8B2EBF-B62F-4F93-BE42-3C54EE68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8F71-D344-41A5-976A-081A6EA67940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083C-64A1-4370-8C05-88188CC0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AA5C-93D6-457D-815B-84C95537B62F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1C2B-881E-4334-AF49-E0CF02C4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F297-FE86-4BC9-9EB3-680159E72648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AB28-2593-45B6-8C7F-9B9B301F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42A9-0F72-4E27-89D2-E0DAA5553F11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B9C5-5A3A-42B4-AD25-D2E73D0D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6520-4703-4000-8E51-A316D671DD9F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26EE-2ABE-4C76-AE84-9A3A9275E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9E9-CD21-4ED7-9FB5-9FCFCC56AD2E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B68A-2DBC-4D18-9595-F6AD4C4F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9AEE-770D-40A2-BE55-0C1D3E109C11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9F0C-72D2-4F20-9446-8781A640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3AEF-F6E5-4152-9026-3E2CA3E9044B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D5E1-987D-4863-AC0E-D381C68CB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0334-DED9-4024-BF6F-69B6ED52D7B5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E676-82D5-4935-BBE3-224A0C401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3A34-ADBD-4387-B9F5-755D47E384B0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4936-20C8-45F8-907F-BD0042F0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0747-C9F0-42E0-B400-D9BAC39CE31B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9371-6575-40B3-9B60-B6BB34D31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6B3A1D-16E4-4082-8018-C9ADF192A1BC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ED7DD-189F-44FB-B208-220894FA7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rea.lv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b="1" dirty="0" smtClean="0">
                <a:latin typeface="+mn-lt"/>
                <a:ea typeface="+mn-ea"/>
                <a:cs typeface="+mn-cs"/>
              </a:rPr>
              <a:t>Daudzdzīvokļu ēku </a:t>
            </a:r>
            <a:r>
              <a:rPr lang="lv-LV" sz="3600" b="1" dirty="0" err="1" smtClean="0">
                <a:latin typeface="+mn-lt"/>
                <a:ea typeface="+mn-ea"/>
                <a:cs typeface="+mn-cs"/>
              </a:rPr>
              <a:t>energoefektīvas</a:t>
            </a:r>
            <a:r>
              <a:rPr lang="lv-LV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lv-LV" sz="3600" b="1" dirty="0" smtClean="0">
                <a:latin typeface="+mn-lt"/>
                <a:ea typeface="+mn-ea"/>
                <a:cs typeface="+mn-cs"/>
              </a:rPr>
              <a:t>renovācijas pieredze</a:t>
            </a:r>
            <a:r>
              <a:rPr lang="lv-LV" dirty="0" smtClean="0"/>
              <a:t/>
            </a:r>
            <a:br>
              <a:rPr lang="lv-LV" dirty="0" smtClean="0"/>
            </a:b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lv-LV" b="1" smtClean="0">
                <a:solidFill>
                  <a:schemeClr val="tx1"/>
                </a:solidFill>
              </a:rPr>
              <a:t>Jānis Graudulis</a:t>
            </a:r>
          </a:p>
          <a:p>
            <a:pPr>
              <a:lnSpc>
                <a:spcPct val="80000"/>
              </a:lnSpc>
            </a:pPr>
            <a:r>
              <a:rPr lang="lv-LV" b="1" dirty="0" smtClean="0">
                <a:solidFill>
                  <a:schemeClr val="tx1"/>
                </a:solidFill>
              </a:rPr>
              <a:t>Bauska, 2012.g.18.decembris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23749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125538"/>
            <a:ext cx="35274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l_fi" descr="http://zo.lv/media/img/db/b4/bauskas-novada-dome-logo-4d502cabab562-medi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125538"/>
            <a:ext cx="10080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Kļūdas un neizdarības</a:t>
            </a:r>
            <a:endParaRPr lang="en-US" sz="2800" b="1" smtClean="0"/>
          </a:p>
        </p:txBody>
      </p:sp>
      <p:pic>
        <p:nvPicPr>
          <p:cNvPr id="2355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262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Būvniecībā kļūdas parasti rodas no neizdarības;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23558" name="Picture 2" descr="F:\darba\Uzraudz\esosie\AB_BUILD\bildes\K_5_30_07_2012\P7300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484313"/>
            <a:ext cx="264477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F:\darba\Uzraudz\esosie\AB_BUILD\bildes\K_5_30_07_2012\P7300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628775"/>
            <a:ext cx="309562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95738" y="5157788"/>
            <a:ext cx="3889375" cy="574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Nenosegts atklāts jumts: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Kļūdas un neizdarības</a:t>
            </a:r>
            <a:endParaRPr lang="en-US" sz="2800" b="1" smtClean="0"/>
          </a:p>
        </p:txBody>
      </p:sp>
      <p:pic>
        <p:nvPicPr>
          <p:cNvPr id="24579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262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Būvniecībā kļūdas parasti rodas no neizdarības;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56100" y="1484313"/>
            <a:ext cx="3887788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Nenostiprinātas caurules: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24583" name="Picture 2" descr="F:\darba\Uzraudz\esosie\brīvības_28\Bildes\20_11_2012\Dz.25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412875"/>
            <a:ext cx="34083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F:\darba\Uzraudz\esosie\brīvības_28\Bildes\6_09_12\DSC_00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2708275"/>
            <a:ext cx="47339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356100" y="2133600"/>
            <a:ext cx="3887788" cy="574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Nepilnīgi pielīmēta izolācija: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Kļūdas un neizdarības</a:t>
            </a:r>
            <a:endParaRPr lang="en-US" sz="2800" b="1" smtClean="0"/>
          </a:p>
        </p:txBody>
      </p:sp>
      <p:pic>
        <p:nvPicPr>
          <p:cNvPr id="2560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262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Būvniecībā kļūdas parasti rodas no neizdarības;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35600" y="1628775"/>
            <a:ext cx="38893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Palodze bez krituma.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25607" name="Picture 2" descr="F:\darba\Uzraudz\esosie\brīvības_28\Bildes\6_09_12\DSC_0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484313"/>
            <a:ext cx="5165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F:\darba\Uzraudz\esosie\brīvības_28\Bildes\6_09_12\DSC_0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213100"/>
            <a:ext cx="42910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Kļūdas un neizdarības</a:t>
            </a:r>
            <a:endParaRPr lang="en-US" sz="2800" b="1" smtClean="0"/>
          </a:p>
        </p:txBody>
      </p:sp>
      <p:pic>
        <p:nvPicPr>
          <p:cNvPr id="2662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435600" y="981075"/>
            <a:ext cx="38893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Tukšums zem palodzēm.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26630" name="Picture 2" descr="F:\darba\Uzraudz\esosie\brīvības_28\Bildes\30.08.2012\DSC_0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513"/>
            <a:ext cx="55086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F:\darba\Uzraudz\esosie\brīvības_28\Bildes\07_11_12\untitled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420938"/>
            <a:ext cx="3186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F:\darba\Uzraudz\veiktie\2012\GS_CELT\bildes\20_08_12_K_6\DSC_03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3619500"/>
            <a:ext cx="48244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435600" y="1412875"/>
            <a:ext cx="38893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Logs zemāks kā aile.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35600" y="1844675"/>
            <a:ext cx="38893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Savērptas caurules.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Iespējamie risinājumi</a:t>
            </a:r>
            <a:endParaRPr lang="en-US" sz="2800" b="1" smtClean="0"/>
          </a:p>
        </p:txBody>
      </p:sp>
      <p:pic>
        <p:nvPicPr>
          <p:cNvPr id="2765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80400" cy="5762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Stiklotas lodžijas samazinot termiskos tiltus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27654" name="Picture 2" descr="F:\darba\Uzraudz\esosie\AB_BUILD\bildes\M19_K-4\DSC_03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225" y="2924175"/>
            <a:ext cx="505777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F:\darba\Uzraudz\esosie\AB_BUILD\bildes\M19_K-4\DSC_03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96975"/>
            <a:ext cx="4897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8313" y="4868863"/>
            <a:ext cx="3598862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Katram dzīvoklim siltuma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skaitītājs.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Iespējamie risinājumi</a:t>
            </a:r>
            <a:endParaRPr lang="en-US" sz="2800" b="1" smtClean="0"/>
          </a:p>
        </p:txBody>
      </p:sp>
      <p:pic>
        <p:nvPicPr>
          <p:cNvPr id="2867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51500" y="908050"/>
            <a:ext cx="3492500" cy="122555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Bīdāmas ALU lodžiju sistēmas.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8313" y="4868863"/>
            <a:ext cx="3598862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Katram radiatoram </a:t>
            </a:r>
            <a:r>
              <a:rPr lang="lv-LV" sz="2400" dirty="0" err="1">
                <a:latin typeface="Times New Roman" pitchFamily="18" charset="0"/>
                <a:cs typeface="Times New Roman" pitchFamily="18" charset="0"/>
              </a:rPr>
              <a:t>alokators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28679" name="Picture 2" descr="F:\darba\Uzraudz\veiktie\2012\RIMTS\melioracijas_21\bildes\M_21_15_10_2012\DSC_0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836613"/>
            <a:ext cx="520541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alokators jaunam radiator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7288" y="3098800"/>
            <a:ext cx="41767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Iespējamie risinājumi</a:t>
            </a:r>
            <a:endParaRPr lang="en-US" sz="2800" b="1" smtClean="0"/>
          </a:p>
        </p:txBody>
      </p:sp>
      <p:pic>
        <p:nvPicPr>
          <p:cNvPr id="29699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68313" y="4868863"/>
            <a:ext cx="3598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lv-LV" sz="2400">
              <a:latin typeface="Calibri" pitchFamily="34" charset="0"/>
            </a:endParaRPr>
          </a:p>
        </p:txBody>
      </p:sp>
      <p:pic>
        <p:nvPicPr>
          <p:cNvPr id="29704" name="Picture 8" descr="IMAG00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836613"/>
            <a:ext cx="3044825" cy="5092700"/>
          </a:xfrm>
          <a:prstGeom prst="rect">
            <a:avLst/>
          </a:prstGeom>
          <a:noFill/>
        </p:spPr>
      </p:pic>
      <p:pic>
        <p:nvPicPr>
          <p:cNvPr id="29705" name="Picture 9" descr="IMAG00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692150"/>
            <a:ext cx="3916362" cy="6048375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3276600" y="1196975"/>
            <a:ext cx="34925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Fasādes apdare ar plāksnēm.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Mūsu mājas</a:t>
            </a:r>
            <a:endParaRPr lang="en-US" sz="2800" b="1" smtClean="0"/>
          </a:p>
        </p:txBody>
      </p:sp>
      <p:pic>
        <p:nvPicPr>
          <p:cNvPr id="3072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F:\darba\Uzraudz\esosie\brīvības_28\Bildes\27_09_2012\Jelgava lodz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412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F:\darba\Projekti\2012\ozolnieki\Emburga\BILDES\DSC_0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3716338"/>
            <a:ext cx="42481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F:\darba\Uzraudz\veiktie\2012\RIMTS\melioracijas_21\bildes\20_08_12_M_21\DSC_0374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87900" y="692150"/>
            <a:ext cx="4119563" cy="276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4751387" cy="647700"/>
          </a:xfrm>
        </p:spPr>
        <p:txBody>
          <a:bodyPr/>
          <a:lstStyle/>
          <a:p>
            <a:pPr algn="l"/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Mūsu mājas</a:t>
            </a:r>
            <a:endParaRPr lang="en-US" sz="2800" b="1" smtClean="0"/>
          </a:p>
        </p:txBody>
      </p:sp>
      <p:pic>
        <p:nvPicPr>
          <p:cNvPr id="3174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F:\darba\Uzraudz\esosie\brīvības_28\Bildes\10_11_12\IMAG0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836613"/>
            <a:ext cx="4695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F:\darba\Projekti\2012\ozolnieki\Emburga\BILDES\DSC_0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141663"/>
            <a:ext cx="36623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F:\darba\Projekti\2012\Jelgava\Dobeles_52\Dobeles_52_bildes\DSC_00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0" y="3068638"/>
            <a:ext cx="4413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 descr="F:\darba\Projekti\2012\Jelgava\Dobeles_52\Dobeles_52_bildes\DSC_00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333375"/>
            <a:ext cx="47355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lv-LV" sz="3600" b="1" smtClean="0">
                <a:latin typeface="Times New Roman" pitchFamily="18" charset="0"/>
                <a:cs typeface="Times New Roman" pitchFamily="18" charset="0"/>
              </a:rPr>
              <a:t>ZREA veiktie darbi</a:t>
            </a: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Content Placeholder 3"/>
          <p:cNvPicPr>
            <a:picLocks noGrp="1"/>
          </p:cNvPicPr>
          <p:nvPr>
            <p:ph idx="1"/>
          </p:nvPr>
        </p:nvPicPr>
        <p:blipFill>
          <a:blip r:embed="rId6" cstate="print"/>
          <a:srcRect l="1442" t="39999" r="40866" b="28204"/>
          <a:stretch>
            <a:fillRect/>
          </a:stretch>
        </p:blipFill>
        <p:spPr>
          <a:xfrm>
            <a:off x="179388" y="549275"/>
            <a:ext cx="8785225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Daudzdzīvokļu māju energoefektivitātes/</a:t>
            </a:r>
            <a:r>
              <a:rPr lang="lv-LV" sz="3600" b="1" dirty="0" err="1" smtClean="0">
                <a:latin typeface="Times New Roman" pitchFamily="18" charset="0"/>
                <a:cs typeface="Times New Roman" pitchFamily="18" charset="0"/>
              </a:rPr>
              <a:t>siltumnoturības</a:t>
            </a: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 uzlabošanas pasākumi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6718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Aktivitāti regulējošie 2011.gada 5. aprīļa MK noteikumi Nr. 272  - “Noteikumi par darbības programmas "Infrastruktūra un pakalpojumi" papildinājuma 3.4.4.1.aktivitātes "Daudzdzīvokļu māju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siltumnoturības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uzlabošanas pasākumi" devīto projektu iesniegumu atlases kārtu”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4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929313"/>
            <a:ext cx="1908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smtClean="0">
                <a:latin typeface="Times New Roman" pitchFamily="18" charset="0"/>
                <a:cs typeface="Times New Roman" pitchFamily="18" charset="0"/>
              </a:rPr>
              <a:t>Uz šo brīdi ar ZREA atbalstu </a:t>
            </a:r>
            <a:br>
              <a:rPr lang="lv-LV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lv-LV" sz="3200" b="1" smtClean="0">
                <a:latin typeface="Times New Roman" pitchFamily="18" charset="0"/>
                <a:cs typeface="Times New Roman" pitchFamily="18" charset="0"/>
              </a:rPr>
              <a:t>renovētas vai renovācijas procesā ir 28 ēkas.</a:t>
            </a: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827088" y="1628775"/>
            <a:ext cx="7921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10 Ozolniekos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5 Jelgavā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4 Jēkabpilī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3 Aucē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3 Bauskā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1 Iecavā</a:t>
            </a:r>
          </a:p>
          <a:p>
            <a:r>
              <a:rPr lang="lv-LV" sz="2400">
                <a:latin typeface="Times New Roman" pitchFamily="18" charset="0"/>
                <a:cs typeface="Times New Roman" pitchFamily="18" charset="0"/>
              </a:rPr>
              <a:t>1 Tērvetē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ZREA Bauskas novada projektu pieteikumi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1125538"/>
          <a:ext cx="8712968" cy="5040559"/>
        </p:xfrm>
        <a:graphic>
          <a:graphicData uri="http://schemas.openxmlformats.org/drawingml/2006/table">
            <a:tbl>
              <a:tblPr/>
              <a:tblGrid>
                <a:gridCol w="561303"/>
                <a:gridCol w="1292700"/>
                <a:gridCol w="1581857"/>
                <a:gridCol w="2347272"/>
                <a:gridCol w="1462793"/>
                <a:gridCol w="1467043"/>
              </a:tblGrid>
              <a:tr h="95287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N.p.k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Apdzīvotā vieta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Mājas adrese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Projekta statuss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Plānotais Projekta budžets LVL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Plānotais ERAF fondu līdzfinansējums LVL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Bauska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Kareivju iela 3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renovācija pabeigta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264 96.17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109 337.26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Slimnīcas iela 3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apstiprināts LIAA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126 130.67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51 692.90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Dārza iela 13A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Noteik Būvdarbi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145.79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64 404.01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Mēmeles iela 3B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apstiprināts LIAA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115 123.25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47 181.66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Pļavu iela 8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Noteik Būvdarbi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800.67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77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900.33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Zaļā iela 11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apstiprināts LIAA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143 823.50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944.05 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9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Salātu iela 20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Sagatavots iesniegšanai LIAA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9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Dārza iela 13 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notiek projektēšana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9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Brūžu iela 10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notiek projektēšana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0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930" marR="8930" marT="89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Ceriņu iela 3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notiek projektēšana</a:t>
                      </a: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30" marR="8930" marT="89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66"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Kopā: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962 620.05 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409 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460.21 </a:t>
                      </a:r>
                    </a:p>
                  </a:txBody>
                  <a:tcPr marL="8930" marR="8930" marT="8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lv-LV" sz="3600" b="1" u="sng" dirty="0" smtClean="0">
                <a:latin typeface="Times New Roman" pitchFamily="18" charset="0"/>
                <a:cs typeface="Times New Roman" pitchFamily="18" charset="0"/>
              </a:rPr>
              <a:t>Bauskas projekti, Kareivju 3.</a:t>
            </a: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Content Placeholder 3"/>
          <p:cNvPicPr>
            <a:picLocks noGrp="1"/>
          </p:cNvPicPr>
          <p:nvPr>
            <p:ph idx="1"/>
          </p:nvPr>
        </p:nvPicPr>
        <p:blipFill>
          <a:blip r:embed="rId6" cstate="print"/>
          <a:srcRect l="15813" t="6961" r="15060" b="10886"/>
          <a:stretch>
            <a:fillRect/>
          </a:stretch>
        </p:blipFill>
        <p:spPr>
          <a:xfrm>
            <a:off x="468313" y="1412875"/>
            <a:ext cx="6092825" cy="4525963"/>
          </a:xfrm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7" cstate="print"/>
          <a:srcRect l="31052" t="6497" r="30779" b="9956"/>
          <a:stretch>
            <a:fillRect/>
          </a:stretch>
        </p:blipFill>
        <p:spPr bwMode="auto">
          <a:xfrm>
            <a:off x="3851275" y="1412875"/>
            <a:ext cx="48244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lv-LV" sz="3600" b="1" u="sng" smtClean="0">
                <a:latin typeface="Times New Roman" pitchFamily="18" charset="0"/>
                <a:cs typeface="Times New Roman" pitchFamily="18" charset="0"/>
              </a:rPr>
              <a:t>Bauskas projekti, Pļavu 8.</a:t>
            </a: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F:\darba\Projekti\2011\bauska\plavu_8\bildes_plavu_8\DSC_0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981075"/>
            <a:ext cx="590391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F:\darba\Uzraudz\esosie\PURVINS\Bildes\05_10_2012\DSC_0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844675"/>
            <a:ext cx="5410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lv-LV" sz="3600" b="1" u="sng" dirty="0" smtClean="0">
                <a:latin typeface="Times New Roman" pitchFamily="18" charset="0"/>
                <a:cs typeface="Times New Roman" pitchFamily="18" charset="0"/>
              </a:rPr>
              <a:t>Bauskas projekti, Dārza 13a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7263"/>
            <a:ext cx="24114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F:\darba\Uzraudz\esosie\Darza_13a\Lidz_Buvdarbiem\Bildes\DSC_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7950" y="908050"/>
            <a:ext cx="619283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F:\darba\Uzraudz\esosie\Darza_13a\bildes\Darza_13A_5_10_12\DSC_0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908050"/>
            <a:ext cx="53292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Z:\22 Bildes\Ozolnieki Rigas 19\IMG_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>
                <a:solidFill>
                  <a:schemeClr val="bg1"/>
                </a:solidFill>
              </a:rPr>
              <a:t/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/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sz="4900" b="1" dirty="0" smtClean="0">
                <a:solidFill>
                  <a:schemeClr val="bg1"/>
                </a:solidFill>
              </a:rPr>
              <a:t>Paldies par uzmanību!</a:t>
            </a:r>
            <a:r>
              <a:rPr lang="en-US" sz="4900" b="1" dirty="0" smtClean="0">
                <a:solidFill>
                  <a:schemeClr val="bg1"/>
                </a:solidFill>
              </a:rPr>
              <a:t/>
            </a:r>
            <a:br>
              <a:rPr lang="en-US" sz="4900" b="1" dirty="0" smtClean="0">
                <a:solidFill>
                  <a:schemeClr val="bg1"/>
                </a:solidFill>
              </a:rPr>
            </a:br>
            <a:endParaRPr lang="en-US" sz="49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/>
              <a:t>    </a:t>
            </a:r>
            <a:r>
              <a:rPr lang="lv-LV" dirty="0" smtClean="0">
                <a:solidFill>
                  <a:schemeClr val="bg1"/>
                </a:solidFill>
              </a:rPr>
              <a:t>Biedrība „Zemgales reģionālā enerģētikas aģentūra”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Pulkveža Brieža iela 26, Jelgava, 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LV-3007, Latvija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err="1" smtClean="0">
                <a:solidFill>
                  <a:schemeClr val="bg1"/>
                </a:solidFill>
              </a:rPr>
              <a:t>Tel</a:t>
            </a:r>
            <a:r>
              <a:rPr lang="lv-LV" dirty="0" smtClean="0">
                <a:solidFill>
                  <a:schemeClr val="bg1"/>
                </a:solidFill>
              </a:rPr>
              <a:t>: (+371) 63080205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err="1" smtClean="0">
                <a:solidFill>
                  <a:schemeClr val="bg1"/>
                </a:solidFill>
              </a:rPr>
              <a:t>Tel</a:t>
            </a:r>
            <a:r>
              <a:rPr lang="lv-LV" dirty="0" smtClean="0">
                <a:solidFill>
                  <a:schemeClr val="bg1"/>
                </a:solidFill>
              </a:rPr>
              <a:t>: (+371) 20023848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zrea@zrea.lv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u="sng" dirty="0" err="1" smtClean="0">
                <a:solidFill>
                  <a:schemeClr val="bg1"/>
                </a:solidFill>
                <a:hlinkClick r:id="rId3"/>
              </a:rPr>
              <a:t>www.zrea.lv</a:t>
            </a:r>
            <a:endParaRPr lang="en-US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lv-LV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Nameja iela 4a, Jēkabpils,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 LV-5201, Latvija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Tel. 28830207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err="1" smtClean="0">
                <a:solidFill>
                  <a:schemeClr val="bg1"/>
                </a:solidFill>
              </a:rPr>
              <a:t>ainars@zrea.lv</a:t>
            </a:r>
            <a:r>
              <a:rPr lang="lv-LV" dirty="0" smtClean="0">
                <a:solidFill>
                  <a:schemeClr val="bg1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Lēmuma pieņemšana un projektēšana</a:t>
            </a:r>
            <a:endParaRPr lang="en-US" sz="2800" b="1" smtClean="0"/>
          </a:p>
        </p:txBody>
      </p:sp>
      <p:pic>
        <p:nvPicPr>
          <p:cNvPr id="1638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	Svarīgi zināt: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Pieņemot lēmumu kopsapulcē, par procesa uzsākšanu, līdz renovētai ēkai paies 6-18 mēneši.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Lēmums par projektēšanas uzsākšanu nenozīmē renovētu ēku un iztērētu naudu. Tas ir pirmais solis garajā procesā.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Līdz uzsākta būvniecība un veikts aizņēmums vienmēr var apstāties un pateikt renovācijai  - NĒ!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Lai process noritētu veiksmīgi no mājas nepieciešams pārstāvis kas piedalās visos procesos, sākot no projektēšanas, līdz nodošanai LIAA.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Pirms projekta izstrādes skaidri jāzina kādus darbus plānots veikt un kādus nē.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Lēmuma pieņemšana un projektēšana</a:t>
            </a:r>
            <a:endParaRPr lang="en-US" sz="2800" b="1" smtClean="0"/>
          </a:p>
        </p:txBody>
      </p:sp>
      <p:pic>
        <p:nvPicPr>
          <p:cNvPr id="1741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IEGULDĪJUMI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Labākie rezultāti tiek sasniegti Totālā ēkas renovācijā: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1.1.	norobežojošās konstrukcijas;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1.2. lodžiju aizdare un termisko tiltu novēršana;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1.3. apkures karstā ūdens tīkli;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1.4. ventilācija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1.5. aukstais ūdens un kanalizācija;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1.6. elektrība koplietošanas telpās.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Lai arī beidzamos divus LIAA neiekļauj pie attiecināmām izmaksām, pieredze rāda ka to renovācija atmaksājas.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Lēmuma pieņemšana un projektēšana</a:t>
            </a:r>
            <a:endParaRPr lang="en-US" sz="2800" b="1" smtClean="0"/>
          </a:p>
        </p:txBody>
      </p:sp>
      <p:pic>
        <p:nvPicPr>
          <p:cNvPr id="1843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IEGUVUMI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Jūs iegūstat pilnībā renovētu ēku, kurā tuvāko 20 gadu laikā nav nepieciešams novērst avārijas, nav nepieciešami kārtējie remonti;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uzlabojas iekšējais klimats un komforts;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iespējas regulēt pašiem temperatūru dzīvoklī;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maksāt par JŪSU patērēto siltumu;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palielinās nekustāmā īpašuma vērtība;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samazinās ēkas ekspluatācijas izmaksas;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samazinās izmaksas par siltumu.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Projektēšana</a:t>
            </a:r>
            <a:endParaRPr lang="en-US" sz="2800" b="1" smtClean="0"/>
          </a:p>
        </p:txBody>
      </p:sp>
      <p:pic>
        <p:nvPicPr>
          <p:cNvPr id="19459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	Dilemma: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Jo detalizētāks projekts, jo mazāk pārsteigumu būvniecībā: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Jo detalizētāks projekts jo lielāks ieguldījums pirms renovācijas, nezinot vai to veiks.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Jo detalizētāka specifikācija, jo vieglāk uzraudzīt būvdarbus.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Jo detalizētāka specifikācija, jo mazāk iespējas elastīgi mainīt darbus un materiālus.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Vai nepieciešams projekts komunikācijām (apkure karstais ūdens)?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Vai ieguldījums projektēšanā atmaksājas?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Projektēšana</a:t>
            </a:r>
            <a:endParaRPr lang="en-US" sz="2800" b="1" smtClean="0"/>
          </a:p>
        </p:txBody>
      </p:sp>
      <p:pic>
        <p:nvPicPr>
          <p:cNvPr id="2048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	Plānotās izmaksas: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Projektētājs uzrāda budžeta tāmi, kas ne vienmēr atbildīs būvniecības izmaksām;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LIAA pēc projekta apstiprināšanas atbalstu nepalielinās! Kaut arī būvniecības izmaksas būs lielākas.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Galīgās būvniecības izmaksas tiek noteiktas KONKURSA kārtībā, ko organizē pats pasūtītājs;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Pastāv iespēja izvēlēties Zemākās cenas vai Saimnieciski izdevīgāko pretendentu!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Ja izmaksas neatbilst plānotajām un Jūsu iespējām, vienmēr var pateikt NĒ.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Laba rezultāta priekšnosacījumi</a:t>
            </a:r>
            <a:endParaRPr lang="en-US" sz="2800" b="1" smtClean="0"/>
          </a:p>
        </p:txBody>
      </p:sp>
      <p:pic>
        <p:nvPicPr>
          <p:cNvPr id="2150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Zināma un pieredzējuša būvnieka izvēle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Mājas pārstāvja iesaistīšanās visā procesā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Būvuzrauga piesaiste – ar pieredzi darbā ar LIAA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err="1" smtClean="0">
                <a:latin typeface="Times New Roman" pitchFamily="18" charset="0"/>
                <a:cs typeface="Times New Roman" pitchFamily="18" charset="0"/>
              </a:rPr>
              <a:t>Autoruzrauga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 piesaiste– ar pieredzi darbā ar LIAA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Iedzīvotāju sapratne un pieejas nodrošināšana komunikācijām, logiem, pagrabiem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Operatīva svarīgu lēmumu pieņemšana kopsapulcēs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Regulāra iedzīvotāju informēšana par procesiem un notikumiem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smtClean="0">
                <a:latin typeface="Times New Roman" pitchFamily="18" charset="0"/>
                <a:cs typeface="Times New Roman" pitchFamily="18" charset="0"/>
              </a:rPr>
              <a:t>Pazemes akmeņi</a:t>
            </a:r>
            <a:endParaRPr lang="en-US" sz="2800" b="1" smtClean="0"/>
          </a:p>
        </p:txBody>
      </p:sp>
      <p:pic>
        <p:nvPicPr>
          <p:cNvPr id="2253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8" descr="iee_logo_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Pārbaudīt specifikācijas atbilstību auditam;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Pārbaudīt specifikācijas apjomus un plānotos darbus;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Sakārtot finansējuma jautājumu pirms darbu uzsākšanas;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Organizēt darbu kā vienota komandai, lai iesaistītie apzinās mērķi, kas sasniedzams;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Pēc iespējas mazāk veikt izmaiņas darbos būvdarbu procesā;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Izmaiņas noformēt un saskaņot ar LIAA.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462</Words>
  <Application>Microsoft Office PowerPoint</Application>
  <PresentationFormat>On-screen Show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Daudzdzīvokļu ēku energoefektīvas renovācijas pieredze </vt:lpstr>
      <vt:lpstr>Daudzdzīvokļu māju energoefektivitātes/siltumnoturības uzlabošanas pasākumi </vt:lpstr>
      <vt:lpstr>Lēmuma pieņemšana un projektēšana</vt:lpstr>
      <vt:lpstr>Lēmuma pieņemšana un projektēšana</vt:lpstr>
      <vt:lpstr>Lēmuma pieņemšana un projektēšana</vt:lpstr>
      <vt:lpstr>Projektēšana</vt:lpstr>
      <vt:lpstr>Projektēšana</vt:lpstr>
      <vt:lpstr>Laba rezultāta priekšnosacījumi</vt:lpstr>
      <vt:lpstr>Pazemes akmeņi</vt:lpstr>
      <vt:lpstr>Kļūdas un neizdarības</vt:lpstr>
      <vt:lpstr>Kļūdas un neizdarības</vt:lpstr>
      <vt:lpstr>Kļūdas un neizdarības</vt:lpstr>
      <vt:lpstr>Kļūdas un neizdarības</vt:lpstr>
      <vt:lpstr>Iespējamie risinājumi</vt:lpstr>
      <vt:lpstr>Iespējamie risinājumi</vt:lpstr>
      <vt:lpstr>Iespējamie risinājumi</vt:lpstr>
      <vt:lpstr>Mūsu mājas</vt:lpstr>
      <vt:lpstr>Mūsu mājas</vt:lpstr>
      <vt:lpstr>ZREA veiktie darbi</vt:lpstr>
      <vt:lpstr>Uz šo brīdi ar ZREA atbalstu  renovētas vai renovācijas procesā ir 28 ēkas.</vt:lpstr>
      <vt:lpstr>ZREA Bauskas novada projektu pieteikumi</vt:lpstr>
      <vt:lpstr>Bauskas projekti, Kareivju 3.</vt:lpstr>
      <vt:lpstr>Bauskas projekti, Pļavu 8.</vt:lpstr>
      <vt:lpstr>Bauskas projekti, Dārza 13a</vt:lpstr>
      <vt:lpstr>  Paldies par uzmanību!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Zemgales reģionālā enerģētikas aģentūra</dc:title>
  <dc:creator>Inga</dc:creator>
  <cp:lastModifiedBy>Inga</cp:lastModifiedBy>
  <cp:revision>113</cp:revision>
  <dcterms:created xsi:type="dcterms:W3CDTF">2012-02-16T08:48:49Z</dcterms:created>
  <dcterms:modified xsi:type="dcterms:W3CDTF">2012-12-17T15:22:37Z</dcterms:modified>
</cp:coreProperties>
</file>